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79" r:id="rId4"/>
    <p:sldId id="284" r:id="rId5"/>
    <p:sldId id="286" r:id="rId6"/>
    <p:sldId id="283" r:id="rId7"/>
    <p:sldId id="277" r:id="rId8"/>
    <p:sldId id="289" r:id="rId9"/>
    <p:sldId id="288" r:id="rId10"/>
    <p:sldId id="290" r:id="rId11"/>
    <p:sldId id="287" r:id="rId12"/>
    <p:sldId id="291" r:id="rId13"/>
    <p:sldId id="297" r:id="rId14"/>
    <p:sldId id="303" r:id="rId15"/>
    <p:sldId id="304" r:id="rId16"/>
    <p:sldId id="305" r:id="rId17"/>
    <p:sldId id="306" r:id="rId18"/>
    <p:sldId id="307" r:id="rId19"/>
    <p:sldId id="30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00FA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55" autoAdjust="0"/>
    <p:restoredTop sz="97030"/>
  </p:normalViewPr>
  <p:slideViewPr>
    <p:cSldViewPr snapToGrid="0" showGuides="1">
      <p:cViewPr varScale="1">
        <p:scale>
          <a:sx n="110" d="100"/>
          <a:sy n="110" d="100"/>
        </p:scale>
        <p:origin x="192" y="5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https://blog.kakaocdn.net/dn/cgRYEe/btqzR2j5F2f/ys3CXq3F7Y4Q2PaYEFfN80/img.png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86816" y="2767280"/>
            <a:ext cx="90893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녹내장 판별 시스템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464420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686816" y="4208912"/>
            <a:ext cx="173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CNN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10340056" y="6255238"/>
            <a:ext cx="1739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박주영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2019100877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424CABE0-CCB3-77A7-A8C3-B6BACA818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41"/>
    </mc:Choice>
    <mc:Fallback>
      <p:transition spd="slow" advTm="23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717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적용 기법 및 모델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 – Resnet50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EF132F-0A13-877D-41E7-9EE1892E7329}"/>
              </a:ext>
            </a:extLst>
          </p:cNvPr>
          <p:cNvSpPr/>
          <p:nvPr/>
        </p:nvSpPr>
        <p:spPr>
          <a:xfrm>
            <a:off x="928698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F2EA90-DD91-9825-F2C9-5B63028EBF40}"/>
                  </a:ext>
                </a:extLst>
              </p:cNvPr>
              <p:cNvSpPr txBox="1"/>
              <p:nvPr/>
            </p:nvSpPr>
            <p:spPr>
              <a:xfrm>
                <a:off x="7414836" y="2029840"/>
                <a:ext cx="230075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𝑅𝑒𝑙𝑢</m:t>
                      </m:r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F2EA90-DD91-9825-F2C9-5B63028EB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836" y="2029840"/>
                <a:ext cx="2300758" cy="338554"/>
              </a:xfrm>
              <a:prstGeom prst="rect">
                <a:avLst/>
              </a:prstGeom>
              <a:blipFill>
                <a:blip r:embed="rId4"/>
                <a:stretch>
                  <a:fillRect l="-2186" r="-3825" b="-3571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BF5C9A-E359-E8DD-61C2-D849E5CA23D3}"/>
                  </a:ext>
                </a:extLst>
              </p:cNvPr>
              <p:cNvSpPr txBox="1"/>
              <p:nvPr/>
            </p:nvSpPr>
            <p:spPr>
              <a:xfrm>
                <a:off x="6989379" y="2934841"/>
                <a:ext cx="28956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ko-Kore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ore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2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ko-Kore-KR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ko-Kore-KR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BF5C9A-E359-E8DD-61C2-D849E5CA2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379" y="2934841"/>
                <a:ext cx="2895600" cy="338554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Residual blocks — Building blocks of ResNet | by Sabyasachi Sahoo | Towards  Data Science">
            <a:extLst>
              <a:ext uri="{FF2B5EF4-FFF2-40B4-BE49-F238E27FC236}">
                <a16:creationId xmlns:a16="http://schemas.microsoft.com/office/drawing/2014/main" id="{B001C0A9-E406-7E13-B316-894A5F9E0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00" y="1063036"/>
            <a:ext cx="5745360" cy="331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9A30B7-E4D0-4BE9-CABC-398A53582F18}"/>
                  </a:ext>
                </a:extLst>
              </p:cNvPr>
              <p:cNvSpPr txBox="1"/>
              <p:nvPr/>
            </p:nvSpPr>
            <p:spPr>
              <a:xfrm>
                <a:off x="4567389" y="1947445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9A30B7-E4D0-4BE9-CABC-398A5358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89" y="1947445"/>
                <a:ext cx="418191" cy="338554"/>
              </a:xfrm>
              <a:prstGeom prst="rect">
                <a:avLst/>
              </a:prstGeom>
              <a:blipFill>
                <a:blip r:embed="rId7"/>
                <a:stretch>
                  <a:fillRect l="-14706" r="-5882" b="-185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767A1E-EB1C-D5A7-92AB-8323652B4F23}"/>
                  </a:ext>
                </a:extLst>
              </p:cNvPr>
              <p:cNvSpPr txBox="1"/>
              <p:nvPr/>
            </p:nvSpPr>
            <p:spPr>
              <a:xfrm>
                <a:off x="4567389" y="2896366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767A1E-EB1C-D5A7-92AB-8323652B4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89" y="2896366"/>
                <a:ext cx="424732" cy="338554"/>
              </a:xfrm>
              <a:prstGeom prst="rect">
                <a:avLst/>
              </a:prstGeom>
              <a:blipFill>
                <a:blip r:embed="rId8"/>
                <a:stretch>
                  <a:fillRect l="-14286" r="-5714" b="-185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F64B56-912B-75D6-548E-97D99A16277B}"/>
              </a:ext>
            </a:extLst>
          </p:cNvPr>
          <p:cNvSpPr txBox="1"/>
          <p:nvPr/>
        </p:nvSpPr>
        <p:spPr>
          <a:xfrm>
            <a:off x="7058436" y="4068697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왼쪽 모델을 수식화 한 것</a:t>
            </a:r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7D3311-CEBF-0335-1C47-BC4B94FDB44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437179" y="3429000"/>
            <a:ext cx="0" cy="639697"/>
          </a:xfrm>
          <a:prstGeom prst="straightConnector1">
            <a:avLst/>
          </a:prstGeom>
          <a:ln w="508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389FF1-5DFE-461C-237A-AD6675CDCBE5}"/>
              </a:ext>
            </a:extLst>
          </p:cNvPr>
          <p:cNvSpPr txBox="1"/>
          <p:nvPr/>
        </p:nvSpPr>
        <p:spPr>
          <a:xfrm>
            <a:off x="1124607" y="4766701"/>
            <a:ext cx="6529352" cy="1501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/>
              <a:t>Input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의 차원이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같은</a:t>
            </a:r>
            <a:r>
              <a:rPr kumimoji="1" lang="en-US" altLang="ko-KR" dirty="0"/>
              <a:t> </a:t>
            </a:r>
            <a:r>
              <a:rPr kumimoji="1" lang="ko-KR" altLang="en-US" dirty="0"/>
              <a:t>경우</a:t>
            </a:r>
            <a:r>
              <a:rPr kumimoji="1" lang="en-US" altLang="ko-KR" dirty="0"/>
              <a:t> identity shortcut</a:t>
            </a:r>
            <a:r>
              <a:rPr kumimoji="1" lang="ko-KR" altLang="en-US" dirty="0"/>
              <a:t>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진행</a:t>
            </a:r>
            <a:endParaRPr kumimoji="1" lang="en-US" altLang="ko-KR" dirty="0"/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/>
              <a:t>Input </a:t>
            </a:r>
            <a:r>
              <a:rPr kumimoji="1" lang="ko-KR" altLang="en-US" dirty="0"/>
              <a:t>과</a:t>
            </a:r>
            <a:r>
              <a:rPr kumimoji="1" lang="en-US" altLang="ko-KR" dirty="0"/>
              <a:t> output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차원이 같지 않을 경우 두 가지 옵션이 있음</a:t>
            </a:r>
            <a:endParaRPr kumimoji="1" lang="en-US" altLang="ko-KR" dirty="0"/>
          </a:p>
          <a:p>
            <a:pPr marL="0" lvl="1">
              <a:lnSpc>
                <a:spcPct val="130000"/>
              </a:lnSpc>
            </a:pPr>
            <a:r>
              <a:rPr kumimoji="1" lang="en-US" altLang="ko-Kore-KR" dirty="0"/>
              <a:t>  (</a:t>
            </a:r>
            <a:r>
              <a:rPr kumimoji="1" lang="en-US" altLang="ko-KR" dirty="0"/>
              <a:t>1)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padding</a:t>
            </a:r>
            <a:r>
              <a:rPr kumimoji="1" lang="ko-KR" altLang="en-US" dirty="0"/>
              <a:t>을 추가해준 후  </a:t>
            </a:r>
            <a:r>
              <a:rPr kumimoji="1" lang="en-US" altLang="ko-KR" dirty="0"/>
              <a:t>identity mapping</a:t>
            </a:r>
            <a:r>
              <a:rPr kumimoji="1" lang="ko-KR" altLang="en-US" dirty="0"/>
              <a:t>을 진행</a:t>
            </a:r>
            <a:endParaRPr kumimoji="1" lang="en-US" altLang="ko-KR" dirty="0"/>
          </a:p>
          <a:p>
            <a:pPr marL="0" lvl="1">
              <a:lnSpc>
                <a:spcPct val="130000"/>
              </a:lnSpc>
            </a:pPr>
            <a:r>
              <a:rPr kumimoji="1" lang="en-US" altLang="ko-KR" dirty="0"/>
              <a:t>  (2)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Projection shortcut </a:t>
            </a:r>
            <a:r>
              <a:rPr kumimoji="1" lang="ko-KR" altLang="en-US" dirty="0"/>
              <a:t>연산을 사용하여 크기를 같게 </a:t>
            </a:r>
            <a:r>
              <a:rPr kumimoji="1" lang="ko-KR" altLang="en-US" dirty="0" err="1"/>
              <a:t>해줌</a:t>
            </a:r>
            <a:endParaRPr kumimoji="1" lang="en-US" altLang="ko-KR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14F1079-286A-D94F-0CD6-2DAA0B9B7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8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62"/>
    </mc:Choice>
    <mc:Fallback>
      <p:transition spd="slow" advTm="26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70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적용 기법 및 모델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 – ResNet50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7FB8CD-4C19-E913-3368-BADA2E48B288}"/>
              </a:ext>
            </a:extLst>
          </p:cNvPr>
          <p:cNvSpPr/>
          <p:nvPr/>
        </p:nvSpPr>
        <p:spPr>
          <a:xfrm>
            <a:off x="939491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EF132F-0A13-877D-41E7-9EE1892E7329}"/>
              </a:ext>
            </a:extLst>
          </p:cNvPr>
          <p:cNvSpPr/>
          <p:nvPr/>
        </p:nvSpPr>
        <p:spPr>
          <a:xfrm>
            <a:off x="928698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8811422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E005D2-F835-C990-9CBB-FBA03EEF9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7" y="1021238"/>
            <a:ext cx="10676466" cy="32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FD7FDE-5839-82BA-6FB8-AA214C37DE05}"/>
              </a:ext>
            </a:extLst>
          </p:cNvPr>
          <p:cNvSpPr txBox="1"/>
          <p:nvPr/>
        </p:nvSpPr>
        <p:spPr>
          <a:xfrm>
            <a:off x="363448" y="4487998"/>
            <a:ext cx="7308154" cy="781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dirty="0"/>
              <a:t>- ResNet50 </a:t>
            </a:r>
            <a:r>
              <a:rPr kumimoji="1" lang="ko-KR" altLang="en-US" dirty="0"/>
              <a:t>모델은 </a:t>
            </a:r>
            <a:r>
              <a:rPr kumimoji="1" lang="en-US" altLang="ko-KR" dirty="0"/>
              <a:t>residual block</a:t>
            </a:r>
            <a:r>
              <a:rPr kumimoji="1" lang="ko-KR" altLang="en-US" dirty="0"/>
              <a:t>층을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개를 이어서 만듦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ResNet101 </a:t>
            </a:r>
            <a:r>
              <a:rPr kumimoji="1" lang="ko-KR" altLang="en-US" dirty="0"/>
              <a:t>모델은 </a:t>
            </a:r>
            <a:r>
              <a:rPr kumimoji="1" lang="en-US" altLang="ko-KR" dirty="0"/>
              <a:t>residual block</a:t>
            </a:r>
            <a:r>
              <a:rPr kumimoji="1" lang="ko-KR" altLang="en-US" dirty="0"/>
              <a:t>층을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개를 이어서 만듦</a:t>
            </a:r>
            <a:endParaRPr kumimoji="1" lang="en-US" altLang="ko-KR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38A8009-892C-B161-2407-8048AADDD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2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28"/>
    </mc:Choice>
    <mc:Fallback>
      <p:transition spd="slow" advTm="2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모델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7FB8CD-4C19-E913-3368-BADA2E48B288}"/>
              </a:ext>
            </a:extLst>
          </p:cNvPr>
          <p:cNvSpPr/>
          <p:nvPr/>
        </p:nvSpPr>
        <p:spPr>
          <a:xfrm>
            <a:off x="939491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EF132F-0A13-877D-41E7-9EE1892E7329}"/>
              </a:ext>
            </a:extLst>
          </p:cNvPr>
          <p:cNvSpPr/>
          <p:nvPr/>
        </p:nvSpPr>
        <p:spPr>
          <a:xfrm>
            <a:off x="928698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8811422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6D324-0EA6-47D5-ED1C-316D58C21F47}"/>
              </a:ext>
            </a:extLst>
          </p:cNvPr>
          <p:cNvSpPr txBox="1"/>
          <p:nvPr/>
        </p:nvSpPr>
        <p:spPr>
          <a:xfrm>
            <a:off x="1837015" y="4353145"/>
            <a:ext cx="8462125" cy="781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ko-Kore-KR" altLang="en-US" dirty="0"/>
              <a:t>녹내장</a:t>
            </a:r>
            <a:r>
              <a:rPr kumimoji="1" lang="ko-KR" altLang="en-US" dirty="0"/>
              <a:t> 판별 시스템을 구현하기 위하여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가지의 실험을 진행</a:t>
            </a:r>
            <a:endParaRPr kumimoji="1" lang="en-US" altLang="ko-KR" dirty="0"/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ore-KR" dirty="0"/>
              <a:t>Vgg16, ResNet50, ResNet101 </a:t>
            </a:r>
            <a:r>
              <a:rPr kumimoji="1" lang="ko-KR" altLang="en-US" dirty="0"/>
              <a:t>모델을 사용하여 성능이 제일 좋은 모델을 선택한다</a:t>
            </a:r>
            <a:r>
              <a:rPr kumimoji="1" lang="en-US" altLang="ko-KR" dirty="0"/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7003E047-061B-4924-CD88-E36F07265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331722"/>
              </p:ext>
            </p:extLst>
          </p:nvPr>
        </p:nvGraphicFramePr>
        <p:xfrm>
          <a:off x="1957652" y="1134468"/>
          <a:ext cx="834148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1514685153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283085747"/>
                    </a:ext>
                  </a:extLst>
                </a:gridCol>
                <a:gridCol w="2138744">
                  <a:extLst>
                    <a:ext uri="{9D8B030D-6E8A-4147-A177-3AD203B41FA5}">
                      <a16:colId xmlns:a16="http://schemas.microsoft.com/office/drawing/2014/main" val="3059241738"/>
                    </a:ext>
                  </a:extLst>
                </a:gridCol>
                <a:gridCol w="2138744">
                  <a:extLst>
                    <a:ext uri="{9D8B030D-6E8A-4147-A177-3AD203B41FA5}">
                      <a16:colId xmlns:a16="http://schemas.microsoft.com/office/drawing/2014/main" val="3451742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VGG16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ResNet50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ResNet101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180576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Binary_crossentropy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Binary_crossentropy</a:t>
                      </a:r>
                      <a:endParaRPr lang="ko-Kore-KR" altLang="en-US" dirty="0"/>
                    </a:p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 err="1"/>
                        <a:t>Binary_crossentropy</a:t>
                      </a:r>
                      <a:endParaRPr lang="ko-Kore-KR" altLang="en-US" dirty="0"/>
                    </a:p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9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Optimizer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Adam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Adam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Adam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31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Patience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46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Epochs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1000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3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Batch size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80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85958"/>
                  </a:ext>
                </a:extLst>
              </a:tr>
            </a:tbl>
          </a:graphicData>
        </a:graphic>
      </p:graphicFrame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95D0FB2-DD83-171F-24DF-B77315233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0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60"/>
    </mc:Choice>
    <mc:Fallback>
      <p:transition spd="slow" advTm="19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모델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8811422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1B4D11D-EDAD-8F44-175A-2D8FCFE50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796AA8FE-84E8-788A-0976-9EEF089A59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FC657-F250-6E42-11BD-73D6E5D69B2F}"/>
              </a:ext>
            </a:extLst>
          </p:cNvPr>
          <p:cNvSpPr txBox="1"/>
          <p:nvPr/>
        </p:nvSpPr>
        <p:spPr>
          <a:xfrm>
            <a:off x="363448" y="99321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np </a:t>
            </a: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pandas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pd</a:t>
            </a: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cv2</a:t>
            </a: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random</a:t>
            </a: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tqdm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tqdm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4AE63B-55C4-6A61-F2B0-D9D929E2B7EF}"/>
              </a:ext>
            </a:extLst>
          </p:cNvPr>
          <p:cNvSpPr txBox="1"/>
          <p:nvPr/>
        </p:nvSpPr>
        <p:spPr>
          <a:xfrm>
            <a:off x="363448" y="2814935"/>
            <a:ext cx="97842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 파일을 불러오기</a:t>
            </a:r>
            <a:endParaRPr lang="en" altLang="ko-Kore-KR" b="1" dirty="0">
              <a:solidFill>
                <a:srgbClr val="008F00"/>
              </a:solidFill>
              <a:latin typeface="Courier New" panose="02070309020205020404" pitchFamily="49" charset="0"/>
            </a:endParaRP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pd.read_csv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"/content/drive/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MyDrive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Colab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Notebooks/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full_df.csv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df.head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B1A814-2C3F-54A6-174E-59D30D37B722}"/>
              </a:ext>
            </a:extLst>
          </p:cNvPr>
          <p:cNvSpPr txBox="1"/>
          <p:nvPr/>
        </p:nvSpPr>
        <p:spPr>
          <a:xfrm>
            <a:off x="363448" y="4174194"/>
            <a:ext cx="77193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text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안에 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glaucoma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가 있으면 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 없으면 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0</a:t>
            </a:r>
            <a:r>
              <a:rPr lang="ko-KR" altLang="en-US" b="1" dirty="0" err="1">
                <a:solidFill>
                  <a:srgbClr val="008F00"/>
                </a:solidFill>
                <a:latin typeface="Courier New" panose="02070309020205020404" pitchFamily="49" charset="0"/>
              </a:rPr>
              <a:t>으로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b="1" dirty="0" err="1">
                <a:solidFill>
                  <a:srgbClr val="008F00"/>
                </a:solidFill>
                <a:latin typeface="Courier New" panose="02070309020205020404" pitchFamily="49" charset="0"/>
              </a:rPr>
              <a:t>라벨링</a:t>
            </a:r>
            <a:endParaRPr lang="en" altLang="ko-Kore-KR" b="1" dirty="0">
              <a:solidFill>
                <a:srgbClr val="008F00"/>
              </a:solidFill>
              <a:latin typeface="Courier New" panose="02070309020205020404" pitchFamily="49" charset="0"/>
            </a:endParaRPr>
          </a:p>
          <a:p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has_glaucoma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text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"glaucoma"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text:</a:t>
            </a: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009108E-8950-38ED-C3BA-C719252DB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5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77"/>
    </mc:Choice>
    <mc:Fallback>
      <p:transition spd="slow" advTm="12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모델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8811422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1B4D11D-EDAD-8F44-175A-2D8FCFE50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796AA8FE-84E8-788A-0976-9EEF089A59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4AE63B-55C4-6A61-F2B0-D9D929E2B7EF}"/>
              </a:ext>
            </a:extLst>
          </p:cNvPr>
          <p:cNvSpPr txBox="1"/>
          <p:nvPr/>
        </p:nvSpPr>
        <p:spPr>
          <a:xfrm>
            <a:off x="259403" y="2487602"/>
            <a:ext cx="118285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008F00"/>
                </a:solidFill>
                <a:latin typeface="Courier New" panose="02070309020205020404" pitchFamily="49" charset="0"/>
              </a:rPr>
              <a:t>left_glaucoma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, right glaucoma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에 이미지 파일 이름을 저장</a:t>
            </a:r>
            <a:endParaRPr lang="en" altLang="ko-Kore-KR" b="1" dirty="0">
              <a:solidFill>
                <a:srgbClr val="008F00"/>
              </a:solidFill>
              <a:latin typeface="Courier New" panose="02070309020205020404" pitchFamily="49" charset="0"/>
            </a:endParaRP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left_glaucoma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df.loc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df.G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==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&amp; 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left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_glaucoma ==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)][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”Left-Fundus"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left_glaucoma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right_glaucoma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df.loc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df.G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==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&amp; 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df.right_glaucoma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== 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)][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"Right-Fundus"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right_glaucoma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C0D20-A726-A89D-37A5-543DF9B844C5}"/>
              </a:ext>
            </a:extLst>
          </p:cNvPr>
          <p:cNvSpPr txBox="1"/>
          <p:nvPr/>
        </p:nvSpPr>
        <p:spPr>
          <a:xfrm>
            <a:off x="259644" y="1255681"/>
            <a:ext cx="122823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# </a:t>
            </a:r>
            <a:r>
              <a:rPr lang="en-US" altLang="ko-KR" b="1" dirty="0" err="1">
                <a:solidFill>
                  <a:srgbClr val="008F00"/>
                </a:solidFill>
                <a:latin typeface="Courier New" panose="02070309020205020404" pitchFamily="49" charset="0"/>
              </a:rPr>
              <a:t>left_glaucoma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,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008F00"/>
                </a:solidFill>
                <a:latin typeface="Courier New" panose="02070309020205020404" pitchFamily="49" charset="0"/>
              </a:rPr>
              <a:t>right_glaucoma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컬럼을 만들어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008F00"/>
                </a:solidFill>
                <a:latin typeface="Courier New" panose="02070309020205020404" pitchFamily="49" charset="0"/>
              </a:rPr>
              <a:t>has_glaucoma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함수를 적용</a:t>
            </a:r>
            <a:endParaRPr lang="en" altLang="ko-Kore-KR" b="1" dirty="0">
              <a:solidFill>
                <a:srgbClr val="008F00"/>
              </a:solidFill>
              <a:latin typeface="Courier New" panose="02070309020205020404" pitchFamily="49" charset="0"/>
            </a:endParaRP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left_glaucoma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"Left-Diagnostic Keywords"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].apply(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lambda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x: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has_glaucoma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(x))</a:t>
            </a: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" altLang="ko-Kore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right_glaucoma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"Right-Diagnostic Keywords"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].apply(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lambda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x: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has_glaucoma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55F14-A642-3B3D-3CE6-24E1ACA68503}"/>
              </a:ext>
            </a:extLst>
          </p:cNvPr>
          <p:cNvSpPr txBox="1"/>
          <p:nvPr/>
        </p:nvSpPr>
        <p:spPr>
          <a:xfrm>
            <a:off x="259403" y="4199632"/>
            <a:ext cx="10953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"Number of images in left glaucoma: {}"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left_glaucoma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"Number of images in right glaucoma: {}"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" altLang="ko-Kore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right_glaucoma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26CB3-CE91-7B9B-9297-7E1C56142D82}"/>
              </a:ext>
            </a:extLst>
          </p:cNvPr>
          <p:cNvSpPr txBox="1"/>
          <p:nvPr/>
        </p:nvSpPr>
        <p:spPr>
          <a:xfrm>
            <a:off x="259403" y="5030926"/>
            <a:ext cx="72364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# output</a:t>
            </a:r>
          </a:p>
          <a:p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# 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왼쪽 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glaucoma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이미지 </a:t>
            </a:r>
            <a:r>
              <a:rPr lang="ko-KR" altLang="en-US" b="1" dirty="0" err="1">
                <a:solidFill>
                  <a:srgbClr val="008F00"/>
                </a:solidFill>
                <a:latin typeface="Courier New" panose="02070309020205020404" pitchFamily="49" charset="0"/>
              </a:rPr>
              <a:t>갯수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397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개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, 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오른쪽 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284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개</a:t>
            </a:r>
            <a:endParaRPr lang="en-US" altLang="ko-KR" b="1" dirty="0">
              <a:solidFill>
                <a:srgbClr val="008F00"/>
              </a:solidFill>
              <a:latin typeface="Courier New" panose="02070309020205020404" pitchFamily="49" charset="0"/>
            </a:endParaRPr>
          </a:p>
          <a:p>
            <a:r>
              <a:rPr lang="en-US" altLang="ko-Kore-KR" b="1" dirty="0">
                <a:solidFill>
                  <a:srgbClr val="008F00"/>
                </a:solidFill>
                <a:latin typeface="Courier New" panose="02070309020205020404" pitchFamily="49" charset="0"/>
              </a:rPr>
              <a:t># </a:t>
            </a:r>
            <a:r>
              <a:rPr lang="ko-Kore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위와 같은 방식으로 </a:t>
            </a:r>
            <a:r>
              <a:rPr lang="en-US" altLang="ko-Kore-KR" b="1" dirty="0">
                <a:solidFill>
                  <a:srgbClr val="008F00"/>
                </a:solidFill>
                <a:latin typeface="Courier New" panose="02070309020205020404" pitchFamily="49" charset="0"/>
              </a:rPr>
              <a:t>normal image</a:t>
            </a:r>
            <a:r>
              <a:rPr lang="ko-Kore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의 파일 이름을 뽑아낸다</a:t>
            </a:r>
            <a:endParaRPr lang="en" altLang="ko-Kore-KR" b="1" dirty="0">
              <a:solidFill>
                <a:srgbClr val="008F00"/>
              </a:solidFill>
              <a:latin typeface="Courier New" panose="02070309020205020404" pitchFamily="49" charset="0"/>
            </a:endParaRPr>
          </a:p>
          <a:p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Number of images in left glaucoma: 397 </a:t>
            </a:r>
          </a:p>
          <a:p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Number of images in right glaucoma: 284</a:t>
            </a:r>
            <a:endParaRPr lang="ko-Kore-KR" altLang="en-US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A01F1C2F-6F16-776C-30F6-FD0AB3C33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79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13"/>
    </mc:Choice>
    <mc:Fallback>
      <p:transition spd="slow" advTm="56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모델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8811422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1B4D11D-EDAD-8F44-175A-2D8FCFE50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796AA8FE-84E8-788A-0976-9EEF089A59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94578-1618-AB73-A23F-27224F82105F}"/>
              </a:ext>
            </a:extLst>
          </p:cNvPr>
          <p:cNvSpPr txBox="1"/>
          <p:nvPr/>
        </p:nvSpPr>
        <p:spPr>
          <a:xfrm>
            <a:off x="363448" y="854561"/>
            <a:ext cx="11489885" cy="607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ore-KR" b="1" dirty="0">
                <a:solidFill>
                  <a:srgbClr val="008F00"/>
                </a:solidFill>
                <a:latin typeface="Courier New" panose="02070309020205020404" pitchFamily="49" charset="0"/>
              </a:rPr>
              <a:t>#</a:t>
            </a:r>
            <a:r>
              <a:rPr lang="ko-Kore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ore-KR" b="1" dirty="0">
                <a:solidFill>
                  <a:srgbClr val="008F00"/>
                </a:solidFill>
                <a:latin typeface="Courier New" panose="02070309020205020404" pitchFamily="49" charset="0"/>
              </a:rPr>
              <a:t>dataset</a:t>
            </a:r>
            <a:r>
              <a:rPr lang="ko-Kore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을 만들어주는 함수 </a:t>
            </a:r>
            <a:r>
              <a:rPr lang="en-US" altLang="ko-Kore-KR" b="1" dirty="0">
                <a:solidFill>
                  <a:srgbClr val="008F00"/>
                </a:solidFill>
                <a:latin typeface="Courier New" panose="02070309020205020404" pitchFamily="49" charset="0"/>
              </a:rPr>
              <a:t>image size = 224</a:t>
            </a:r>
            <a:r>
              <a:rPr lang="ko-Kore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로 설정</a:t>
            </a:r>
            <a:endParaRPr lang="en-US" altLang="ko-Kore-KR" b="1" dirty="0">
              <a:solidFill>
                <a:srgbClr val="008F00"/>
              </a:solidFill>
              <a:latin typeface="Courier New" panose="02070309020205020404" pitchFamily="49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tensorflow.keras.preprocessing.image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18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load_img,img_to_array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dataset_dir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ore-KR" sz="18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"/content/drive/</a:t>
            </a:r>
            <a:r>
              <a:rPr lang="en-US" altLang="ko-Kore-KR" sz="18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MyDrive</a:t>
            </a:r>
            <a:r>
              <a:rPr lang="en-US" altLang="ko-Kore-KR" sz="18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ore-KR" sz="18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altLang="ko-Kore-KR" sz="18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Notebooks/project image/</a:t>
            </a:r>
            <a:r>
              <a:rPr lang="en-US" altLang="ko-Kore-KR" sz="18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preprocessed_images</a:t>
            </a:r>
            <a:r>
              <a:rPr lang="en-US" altLang="ko-Kore-KR" sz="18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image_size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ore-KR" sz="1800" kern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224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labels = []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 = []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1800" kern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create_dataset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ore-KR" sz="1800" kern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image_category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ko-Kore-KR" sz="1800" kern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ore-KR" sz="18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18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tqdm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image_category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os.path.join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dataset_dir,img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ko-Kore-KR" sz="18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image = cv2.imread(image_path,cv2.IMREAD_COLOR)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image = cv2.resize(image,(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image_size,image_size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ko-Kore-KR" sz="18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except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ko-Kore-KR" sz="18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dataset.append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(image),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(label)])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random.shuffle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(dataset)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ore-KR" sz="18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1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8CAE242-8156-21D2-4CF5-B9BF7EA7A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1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8"/>
    </mc:Choice>
    <mc:Fallback>
      <p:transition spd="slow" advTm="9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모델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8811422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1B4D11D-EDAD-8F44-175A-2D8FCFE50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796AA8FE-84E8-788A-0976-9EEF089A59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8CCC0-7701-295D-AF09-239F984E186C}"/>
              </a:ext>
            </a:extLst>
          </p:cNvPr>
          <p:cNvSpPr txBox="1"/>
          <p:nvPr/>
        </p:nvSpPr>
        <p:spPr>
          <a:xfrm>
            <a:off x="592378" y="1170129"/>
            <a:ext cx="102901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# dataset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을 </a:t>
            </a:r>
            <a:r>
              <a:rPr lang="en-US" altLang="ko-KR" b="1" dirty="0" err="1">
                <a:solidFill>
                  <a:srgbClr val="008F00"/>
                </a:solidFill>
                <a:latin typeface="Courier New" panose="02070309020205020404" pitchFamily="49" charset="0"/>
              </a:rPr>
              <a:t>cnn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모델에 맞게 사이즈 조절 후 </a:t>
            </a:r>
            <a:r>
              <a:rPr lang="ko-KR" altLang="en-US" b="1" dirty="0" err="1">
                <a:solidFill>
                  <a:srgbClr val="008F00"/>
                </a:solidFill>
                <a:latin typeface="Courier New" panose="02070309020205020404" pitchFamily="49" charset="0"/>
              </a:rPr>
              <a:t>넘파이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 객체로 변환</a:t>
            </a:r>
            <a:endParaRPr lang="en" altLang="ko-Kore-KR" b="1" dirty="0">
              <a:solidFill>
                <a:srgbClr val="008F00"/>
              </a:solidFill>
              <a:latin typeface="Courier New" panose="02070309020205020404" pitchFamily="49" charset="0"/>
            </a:endParaRPr>
          </a:p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dataset]).reshape(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,image_size,image_size,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dataset])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EE6D5-0502-7F60-C8A7-3A0600559E9D}"/>
              </a:ext>
            </a:extLst>
          </p:cNvPr>
          <p:cNvSpPr txBox="1"/>
          <p:nvPr/>
        </p:nvSpPr>
        <p:spPr>
          <a:xfrm>
            <a:off x="592378" y="2448723"/>
            <a:ext cx="93584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# </a:t>
            </a:r>
            <a:r>
              <a:rPr lang="en-US" altLang="ko-KR" b="1" dirty="0" err="1">
                <a:solidFill>
                  <a:srgbClr val="008F00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함수를 불러와 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train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과 </a:t>
            </a:r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test data 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분할</a:t>
            </a:r>
            <a:endParaRPr lang="en" altLang="ko-Kore-KR" b="1" dirty="0">
              <a:solidFill>
                <a:srgbClr val="008F00"/>
              </a:solidFill>
              <a:latin typeface="Courier New" panose="02070309020205020404" pitchFamily="49" charset="0"/>
            </a:endParaRPr>
          </a:p>
          <a:p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sklearn.model_selection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endParaRPr lang="en" altLang="ko-Kore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x_train,x_test,y_train,y_test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" altLang="ko-Kore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x,y,test_size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ko-Kore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" altLang="ko-Kore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1654847-8BF4-3A3D-1316-1A76AB994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8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30"/>
    </mc:Choice>
    <mc:Fallback>
      <p:transition spd="slow" advTm="1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모델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8811422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1B4D11D-EDAD-8F44-175A-2D8FCFE50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796AA8FE-84E8-788A-0976-9EEF089A59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53D8-C669-F3A4-3BEA-EE0E85D3260E}"/>
              </a:ext>
            </a:extLst>
          </p:cNvPr>
          <p:cNvSpPr txBox="1"/>
          <p:nvPr/>
        </p:nvSpPr>
        <p:spPr>
          <a:xfrm>
            <a:off x="592378" y="1034755"/>
            <a:ext cx="8466667" cy="5522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b="1" dirty="0">
                <a:solidFill>
                  <a:srgbClr val="008F00"/>
                </a:solidFill>
                <a:latin typeface="Courier New" panose="02070309020205020404" pitchFamily="49" charset="0"/>
              </a:rPr>
              <a:t># vgg16, ResNet50, ResNet101 </a:t>
            </a:r>
            <a:r>
              <a:rPr lang="ko-KR" altLang="en-US" b="1" dirty="0">
                <a:solidFill>
                  <a:srgbClr val="008F00"/>
                </a:solidFill>
                <a:latin typeface="Courier New" panose="02070309020205020404" pitchFamily="49" charset="0"/>
              </a:rPr>
              <a:t>모델을 불러옴</a:t>
            </a:r>
            <a:endParaRPr lang="en-US" altLang="ko-Kore-KR" b="1" dirty="0">
              <a:solidFill>
                <a:srgbClr val="008F00"/>
              </a:solidFill>
              <a:latin typeface="Courier New" panose="02070309020205020404" pitchFamily="49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keras.applications.vgg16 </a:t>
            </a:r>
            <a:r>
              <a:rPr lang="en-US" altLang="ko-Kore-KR" sz="18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VGG16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1800" kern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tf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VGG16(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weights=</a:t>
            </a:r>
            <a:r>
              <a:rPr lang="en-US" altLang="ko-Kore-KR" sz="18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ko-Kore-KR" sz="18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altLang="ko-Kore-KR" sz="18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include_top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ore-KR" sz="18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ko-Kore-KR" sz="1800" kern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224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ko-Kore-KR" sz="1800" kern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224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ko-Kore-KR" sz="1800" kern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resnet50 = tf.keras.applications.resnet50.ResNet50(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include_top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ore-KR" sz="18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weights=</a:t>
            </a:r>
            <a:r>
              <a:rPr lang="en-US" altLang="ko-Kore-KR" sz="18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ko-Kore-KR" sz="18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altLang="ko-Kore-KR" sz="18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ko-Kore-KR" sz="1800" kern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224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ko-Kore-KR" sz="1800" kern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224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ko-Kore-KR" sz="1800" kern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spcAft>
                <a:spcPts val="1300"/>
              </a:spcAft>
            </a:pP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resnet101 = tf.keras.applications.resnet.ResNet101(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include_top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ore-KR" sz="1800" kern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weights=</a:t>
            </a:r>
            <a:r>
              <a:rPr lang="en-US" altLang="ko-Kore-KR" sz="18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ko-Kore-KR" sz="1800" kern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altLang="ko-Kore-KR" sz="1800" kern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ore-KR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ko-Kore-KR" sz="1800" kern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224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ko-Kore-KR" sz="1800" kern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224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ko-Kore-KR" sz="1800" kern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ore-KR" altLang="ko-Kore-KR" sz="11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ore-KR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81AE97C-3B66-13AA-91DE-80CB835F69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3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81"/>
    </mc:Choice>
    <mc:Fallback>
      <p:transition spd="slow" advTm="12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실험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5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8811422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1B4D11D-EDAD-8F44-175A-2D8FCFE50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796AA8FE-84E8-788A-0976-9EEF089A59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FEF409-1E56-57C0-83F9-CA557A4DC800}"/>
              </a:ext>
            </a:extLst>
          </p:cNvPr>
          <p:cNvSpPr txBox="1"/>
          <p:nvPr/>
        </p:nvSpPr>
        <p:spPr>
          <a:xfrm>
            <a:off x="1380323" y="3899744"/>
            <a:ext cx="2418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loss:0.6713 </a:t>
            </a:r>
          </a:p>
          <a:p>
            <a:pPr algn="l" latinLnBrk="0"/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Accuracy:0.6170</a:t>
            </a:r>
            <a:endParaRPr lang="ko-Kore-KR" altLang="ko-Kore-KR" sz="16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F65962-8D86-A2FF-480F-F6387BD02D85}"/>
              </a:ext>
            </a:extLst>
          </p:cNvPr>
          <p:cNvSpPr txBox="1"/>
          <p:nvPr/>
        </p:nvSpPr>
        <p:spPr>
          <a:xfrm>
            <a:off x="5285603" y="3925846"/>
            <a:ext cx="2638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 1.4849 </a:t>
            </a:r>
          </a:p>
          <a:p>
            <a:pPr algn="l" latinLnBrk="0"/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Accuracy: 0.7702</a:t>
            </a:r>
            <a:endParaRPr lang="en-US" altLang="ko-Kore-KR" sz="1800" kern="0" dirty="0">
              <a:solidFill>
                <a:srgbClr val="21212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91FFD3-AAF5-94D0-EE56-F1250F6C6FA1}"/>
              </a:ext>
            </a:extLst>
          </p:cNvPr>
          <p:cNvSpPr txBox="1"/>
          <p:nvPr/>
        </p:nvSpPr>
        <p:spPr>
          <a:xfrm>
            <a:off x="9239007" y="3873374"/>
            <a:ext cx="2638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 2.4056</a:t>
            </a:r>
          </a:p>
          <a:p>
            <a:pPr algn="just" latinLnBrk="1"/>
            <a:r>
              <a:rPr lang="en" altLang="ko-Kore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Accuracy: 0.6851</a:t>
            </a:r>
            <a:endParaRPr lang="ko-Kore-KR" altLang="ko-Kore-KR" kern="0" dirty="0">
              <a:solidFill>
                <a:srgbClr val="212121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A34A80-1098-4111-F62E-1642B2E7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46" y="1296476"/>
            <a:ext cx="3726981" cy="260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C0F2F7-3451-E00D-34B6-6B2F8795C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270" y="1262324"/>
            <a:ext cx="3726980" cy="268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7455C33-6E96-3EA2-652B-D487CD0E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57" y="1256630"/>
            <a:ext cx="3726981" cy="264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534FB-EFC5-0F6D-DFA0-E4EBC1AD3364}"/>
              </a:ext>
            </a:extLst>
          </p:cNvPr>
          <p:cNvSpPr txBox="1"/>
          <p:nvPr/>
        </p:nvSpPr>
        <p:spPr>
          <a:xfrm>
            <a:off x="2018287" y="961010"/>
            <a:ext cx="83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VGG16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AA808-E9D0-CB3B-CA76-842EE2B56136}"/>
              </a:ext>
            </a:extLst>
          </p:cNvPr>
          <p:cNvSpPr txBox="1"/>
          <p:nvPr/>
        </p:nvSpPr>
        <p:spPr>
          <a:xfrm>
            <a:off x="5858247" y="959834"/>
            <a:ext cx="108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ResNet50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8F1E1-7D66-303B-F810-3294DD4324C4}"/>
              </a:ext>
            </a:extLst>
          </p:cNvPr>
          <p:cNvSpPr txBox="1"/>
          <p:nvPr/>
        </p:nvSpPr>
        <p:spPr>
          <a:xfrm>
            <a:off x="9870010" y="959834"/>
            <a:ext cx="120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ResNet101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91DB0AD5-765C-0D38-DBFA-00E3BAAF9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6"/>
    </mc:Choice>
    <mc:Fallback>
      <p:transition spd="slow" advTm="9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3DD869-AE38-57B2-6B68-1B7B8E087FF6}"/>
              </a:ext>
            </a:extLst>
          </p:cNvPr>
          <p:cNvSpPr txBox="1"/>
          <p:nvPr/>
        </p:nvSpPr>
        <p:spPr>
          <a:xfrm>
            <a:off x="592378" y="1026070"/>
            <a:ext cx="3801105" cy="3664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ore-KR" altLang="en-US" dirty="0"/>
              <a:t>최종모델</a:t>
            </a:r>
            <a:endParaRPr kumimoji="1" lang="en-US" altLang="ko-Kore-KR" dirty="0"/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-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   Train : Test = 8 : 2</a:t>
            </a:r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/>
              <a:t>ResNet50</a:t>
            </a:r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/>
              <a:t>Optimizer : Adam</a:t>
            </a:r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/>
              <a:t>Loss function : </a:t>
            </a:r>
            <a:r>
              <a:rPr kumimoji="1" lang="en-US" altLang="ko-KR" dirty="0" err="1"/>
              <a:t>Binary_crossentropy</a:t>
            </a:r>
            <a:endParaRPr kumimoji="1" lang="en-US" altLang="ko-KR" dirty="0"/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/>
              <a:t>Epochs : 1000</a:t>
            </a:r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/>
              <a:t>Batch size: 100</a:t>
            </a:r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/>
              <a:t>Patience : 30</a:t>
            </a:r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/>
              <a:t>Validation split : 0.2</a:t>
            </a:r>
          </a:p>
          <a:p>
            <a:pPr indent="-285750">
              <a:lnSpc>
                <a:spcPct val="130000"/>
              </a:lnSpc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결과 분석 및 개선사항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6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8811422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796AA8FE-84E8-788A-0976-9EEF089A59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9BBA2-DD25-21A1-8030-BDCD5AC655AA}"/>
              </a:ext>
            </a:extLst>
          </p:cNvPr>
          <p:cNvSpPr txBox="1"/>
          <p:nvPr/>
        </p:nvSpPr>
        <p:spPr>
          <a:xfrm>
            <a:off x="592378" y="4619227"/>
            <a:ext cx="8190384" cy="1863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ko-Kore-KR" altLang="en-US" dirty="0"/>
              <a:t>최종적으로 </a:t>
            </a:r>
            <a:r>
              <a:rPr kumimoji="1" lang="en-US" altLang="ko-Kore-KR" dirty="0"/>
              <a:t>test accuracy</a:t>
            </a:r>
            <a:r>
              <a:rPr kumimoji="1" lang="ko-Kore-KR" altLang="en-US" dirty="0"/>
              <a:t>가 가장 높은 </a:t>
            </a:r>
            <a:r>
              <a:rPr kumimoji="1" lang="en-US" altLang="ko-Kore-KR" dirty="0"/>
              <a:t>ResNet50 </a:t>
            </a:r>
            <a:r>
              <a:rPr kumimoji="1" lang="ko-Kore-KR" altLang="en-US" dirty="0"/>
              <a:t>모델이 선택됨 </a:t>
            </a:r>
            <a:endParaRPr kumimoji="1" lang="en-US" altLang="ko-Kore-KR" dirty="0"/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ko-Kore-KR" altLang="en-US" dirty="0"/>
              <a:t>배치 사이즈를 증가시키면 정확도가 개선됨</a:t>
            </a:r>
            <a:endParaRPr kumimoji="1" lang="en-US" altLang="ko-Kore-KR" dirty="0"/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ko-Kore-KR" altLang="en-US" dirty="0"/>
              <a:t>데이터 셋이 적어 모델을 정확히 학습시키는데 한계가 있었음</a:t>
            </a:r>
            <a:endParaRPr kumimoji="1" lang="en-US" altLang="ko-Kore-KR" dirty="0"/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ko-Kore-KR" altLang="en-US" dirty="0"/>
              <a:t>기술 동향에서 소개한  </a:t>
            </a:r>
            <a:r>
              <a:rPr kumimoji="1" lang="en-US" altLang="ko-Kore-KR" dirty="0"/>
              <a:t>GCIPL,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RNFL </a:t>
            </a:r>
            <a:r>
              <a:rPr kumimoji="1" lang="ko-Kore-KR" altLang="en-US" dirty="0"/>
              <a:t>이미지 등 다양한 종류의 데이터 셋이 부족</a:t>
            </a:r>
            <a:endParaRPr kumimoji="1" lang="en-US" altLang="ko-Kore-KR" dirty="0"/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ko-Kore-KR" altLang="en-US" dirty="0"/>
              <a:t>컴퓨팅 자원 한계 </a:t>
            </a:r>
            <a:r>
              <a:rPr kumimoji="1" lang="en-US" altLang="ko-Kore-KR" dirty="0"/>
              <a:t>-</a:t>
            </a:r>
            <a:r>
              <a:rPr kumimoji="1" lang="en-US" altLang="ko-KR" dirty="0"/>
              <a:t>&gt; </a:t>
            </a:r>
            <a:r>
              <a:rPr kumimoji="1" lang="ko-KR" altLang="en-US" dirty="0"/>
              <a:t>배치 사이즈를 증가시키지 못함</a:t>
            </a:r>
            <a:endParaRPr kumimoji="1" lang="en-US" altLang="ko-Kore-KR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17360B64-852E-FB7A-12AC-C442918338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89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28"/>
    </mc:Choice>
    <mc:Fallback>
      <p:transition spd="slow" advTm="5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11358894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76DF1-FC6E-2979-0360-4604751EE636}"/>
              </a:ext>
            </a:extLst>
          </p:cNvPr>
          <p:cNvSpPr txBox="1"/>
          <p:nvPr/>
        </p:nvSpPr>
        <p:spPr>
          <a:xfrm>
            <a:off x="1058842" y="559043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 table of 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07387C-017A-03B4-DAD9-153657B04449}"/>
              </a:ext>
            </a:extLst>
          </p:cNvPr>
          <p:cNvGrpSpPr/>
          <p:nvPr/>
        </p:nvGrpSpPr>
        <p:grpSpPr>
          <a:xfrm>
            <a:off x="1842710" y="1207938"/>
            <a:ext cx="340158" cy="4998380"/>
            <a:chOff x="1619124" y="1279131"/>
            <a:chExt cx="340158" cy="49983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1ECB9D-E48D-40AF-F16A-4D3E9CC9D55A}"/>
                </a:ext>
              </a:extLst>
            </p:cNvPr>
            <p:cNvSpPr txBox="1"/>
            <p:nvPr/>
          </p:nvSpPr>
          <p:spPr>
            <a:xfrm>
              <a:off x="1619124" y="12791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400" b="1" dirty="0"/>
                <a:t>1</a:t>
              </a:r>
              <a:endParaRPr lang="ko-KR" altLang="en-US" sz="24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7C7678-80F6-3924-C59D-E33E1CB898EE}"/>
                </a:ext>
              </a:extLst>
            </p:cNvPr>
            <p:cNvSpPr txBox="1"/>
            <p:nvPr/>
          </p:nvSpPr>
          <p:spPr>
            <a:xfrm>
              <a:off x="1619124" y="218647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5F8CCE-B7ED-E5A8-CFF4-99CC36041BD1}"/>
                </a:ext>
              </a:extLst>
            </p:cNvPr>
            <p:cNvSpPr txBox="1"/>
            <p:nvPr/>
          </p:nvSpPr>
          <p:spPr>
            <a:xfrm>
              <a:off x="1619124" y="30938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400" b="1" dirty="0"/>
                <a:t>3</a:t>
              </a:r>
              <a:endParaRPr lang="ko-KR" altLang="en-US" sz="2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2C0309-AF1A-4D0F-2E02-EA7BA1E13B5F}"/>
                </a:ext>
              </a:extLst>
            </p:cNvPr>
            <p:cNvSpPr txBox="1"/>
            <p:nvPr/>
          </p:nvSpPr>
          <p:spPr>
            <a:xfrm>
              <a:off x="1619124" y="400116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400" b="1" dirty="0"/>
                <a:t>4</a:t>
              </a:r>
              <a:endParaRPr lang="ko-KR" altLang="en-US" sz="24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9624B2-2000-E3B5-9359-26B409182B65}"/>
                </a:ext>
              </a:extLst>
            </p:cNvPr>
            <p:cNvSpPr txBox="1"/>
            <p:nvPr/>
          </p:nvSpPr>
          <p:spPr>
            <a:xfrm>
              <a:off x="1619124" y="49085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400" b="1" dirty="0"/>
                <a:t>5</a:t>
              </a:r>
              <a:endParaRPr lang="ko-KR" altLang="en-US" sz="24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D07DFB-00A1-6922-7ADD-50EB2DC5D13B}"/>
                </a:ext>
              </a:extLst>
            </p:cNvPr>
            <p:cNvSpPr txBox="1"/>
            <p:nvPr/>
          </p:nvSpPr>
          <p:spPr>
            <a:xfrm>
              <a:off x="1619124" y="581584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400" b="1" dirty="0"/>
                <a:t>6</a:t>
              </a:r>
              <a:endParaRPr lang="ko-KR" altLang="en-US" sz="2400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7F47A9-BA2B-0639-F6B3-9C25BB23DA72}"/>
              </a:ext>
            </a:extLst>
          </p:cNvPr>
          <p:cNvGrpSpPr/>
          <p:nvPr/>
        </p:nvGrpSpPr>
        <p:grpSpPr>
          <a:xfrm>
            <a:off x="2523364" y="1247476"/>
            <a:ext cx="2760692" cy="4973771"/>
            <a:chOff x="2207548" y="1325186"/>
            <a:chExt cx="2760692" cy="49737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BDA43A-4581-DBE0-FD7B-5C816476A353}"/>
                </a:ext>
              </a:extLst>
            </p:cNvPr>
            <p:cNvSpPr txBox="1"/>
            <p:nvPr/>
          </p:nvSpPr>
          <p:spPr>
            <a:xfrm>
              <a:off x="2207548" y="1325186"/>
              <a:ext cx="2222083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기술  수준 및  동향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B0898-E275-82DD-B9C0-6286BB43A98F}"/>
                </a:ext>
              </a:extLst>
            </p:cNvPr>
            <p:cNvSpPr txBox="1"/>
            <p:nvPr/>
          </p:nvSpPr>
          <p:spPr>
            <a:xfrm>
              <a:off x="2207548" y="2236841"/>
              <a:ext cx="1561646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데이터 수집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3EC72C-A8CE-5E15-6859-2C137438EB0E}"/>
                </a:ext>
              </a:extLst>
            </p:cNvPr>
            <p:cNvSpPr txBox="1"/>
            <p:nvPr/>
          </p:nvSpPr>
          <p:spPr>
            <a:xfrm>
              <a:off x="2207548" y="3148496"/>
              <a:ext cx="2161169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적용 기법 및 모델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380EC8-E2D3-F0BC-E54F-24FF3AA6642C}"/>
                </a:ext>
              </a:extLst>
            </p:cNvPr>
            <p:cNvSpPr txBox="1"/>
            <p:nvPr/>
          </p:nvSpPr>
          <p:spPr>
            <a:xfrm>
              <a:off x="2207548" y="4060151"/>
              <a:ext cx="1322798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모델 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AC7A68-28BA-EC0C-10A5-FC7D12D5BE77}"/>
                </a:ext>
              </a:extLst>
            </p:cNvPr>
            <p:cNvSpPr txBox="1"/>
            <p:nvPr/>
          </p:nvSpPr>
          <p:spPr>
            <a:xfrm>
              <a:off x="2207548" y="4971806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실험결과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172F38-5A5E-4529-0321-5FBB1F936D92}"/>
                </a:ext>
              </a:extLst>
            </p:cNvPr>
            <p:cNvSpPr txBox="1"/>
            <p:nvPr/>
          </p:nvSpPr>
          <p:spPr>
            <a:xfrm>
              <a:off x="2207548" y="5837292"/>
              <a:ext cx="2760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/>
                <a:t>결과 분석 및 개선 사항</a:t>
              </a:r>
            </a:p>
          </p:txBody>
        </p:sp>
      </p:grp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84819B58-7A0C-6D14-3813-0A7549B38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6"/>
    </mc:Choice>
    <mc:Fallback>
      <p:transition spd="slow" advTm="9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기술 수준 및 동향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-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데이터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BCA85-441D-A78D-1745-F7E45D15F289}"/>
              </a:ext>
            </a:extLst>
          </p:cNvPr>
          <p:cNvSpPr txBox="1"/>
          <p:nvPr/>
        </p:nvSpPr>
        <p:spPr>
          <a:xfrm>
            <a:off x="566634" y="162462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6878A-46EB-9764-7ECC-86F456D5D906}"/>
              </a:ext>
            </a:extLst>
          </p:cNvPr>
          <p:cNvSpPr txBox="1"/>
          <p:nvPr/>
        </p:nvSpPr>
        <p:spPr>
          <a:xfrm>
            <a:off x="363448" y="2223533"/>
            <a:ext cx="4440959" cy="1141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ore-KR" altLang="en-US" dirty="0"/>
              <a:t>두</a:t>
            </a:r>
            <a:r>
              <a:rPr kumimoji="1" lang="ko-KR" altLang="en-US" dirty="0"/>
              <a:t> 개의 이미지</a:t>
            </a:r>
            <a:r>
              <a:rPr kumimoji="1" lang="en-US" altLang="ko-KR" dirty="0"/>
              <a:t>(RNFL, GCIPL)</a:t>
            </a:r>
            <a:r>
              <a:rPr kumimoji="1" lang="ko-KR" altLang="en-US" dirty="0"/>
              <a:t> 데이터를 사용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kumimoji="1" lang="ko-KR" altLang="en-US" dirty="0"/>
              <a:t> </a:t>
            </a:r>
            <a:r>
              <a:rPr kumimoji="1" lang="en-US" altLang="ko-KR" dirty="0"/>
              <a:t>RNFL: </a:t>
            </a:r>
            <a:r>
              <a:rPr kumimoji="1" lang="ko-KR" altLang="en-US" dirty="0"/>
              <a:t>망막 신경 </a:t>
            </a:r>
            <a:r>
              <a:rPr kumimoji="1" lang="ko-KR" altLang="en-US" dirty="0" err="1"/>
              <a:t>섬유층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GCIPL: </a:t>
            </a:r>
            <a:r>
              <a:rPr kumimoji="1" lang="ko-KR" altLang="en-US" dirty="0" err="1"/>
              <a:t>황반부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신경절</a:t>
            </a:r>
            <a:r>
              <a:rPr kumimoji="1" lang="ko-KR" altLang="en-US" dirty="0"/>
              <a:t> 세포층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4DF2AD-8F27-3089-E625-3CA13DF11F20}"/>
              </a:ext>
            </a:extLst>
          </p:cNvPr>
          <p:cNvSpPr txBox="1"/>
          <p:nvPr/>
        </p:nvSpPr>
        <p:spPr>
          <a:xfrm>
            <a:off x="363448" y="1025717"/>
            <a:ext cx="932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데이터셋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2012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 서울대병원 녹내장 클리닉 센터에서 녹내장 검사를 받은 환자 데이터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89502C-B3C6-6C17-F402-C2E2EA1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63" y="1809291"/>
            <a:ext cx="5836303" cy="3834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2CF05B-C5A4-2523-250E-4C0B04CFD2A8}"/>
              </a:ext>
            </a:extLst>
          </p:cNvPr>
          <p:cNvSpPr txBox="1"/>
          <p:nvPr/>
        </p:nvSpPr>
        <p:spPr>
          <a:xfrm>
            <a:off x="8612362" y="5487026"/>
            <a:ext cx="3013004" cy="1141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dirty="0"/>
              <a:t>Normal : </a:t>
            </a:r>
            <a:r>
              <a:rPr kumimoji="1" lang="ko-Kore-KR" altLang="en-US" dirty="0"/>
              <a:t>정상</a:t>
            </a:r>
            <a:endParaRPr kumimoji="1" lang="en-US" altLang="ko-Kore-KR" dirty="0"/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Early Glaucoma : </a:t>
            </a:r>
            <a:r>
              <a:rPr kumimoji="1" lang="ko-KR" altLang="en-US" dirty="0"/>
              <a:t>초기 녹내장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Glaucoma : </a:t>
            </a:r>
            <a:r>
              <a:rPr kumimoji="1" lang="ko-KR" altLang="en-US" dirty="0"/>
              <a:t>녹내장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EAF55-74C0-999A-AFEB-CB425B3BC8AE}"/>
              </a:ext>
            </a:extLst>
          </p:cNvPr>
          <p:cNvSpPr txBox="1"/>
          <p:nvPr/>
        </p:nvSpPr>
        <p:spPr>
          <a:xfrm>
            <a:off x="363448" y="3975347"/>
            <a:ext cx="4373313" cy="781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ore-KR" altLang="en-US" dirty="0"/>
              <a:t>녹내장이</a:t>
            </a:r>
            <a:r>
              <a:rPr kumimoji="1" lang="ko-KR" altLang="en-US" dirty="0"/>
              <a:t> 진행되면 시신경 두께가 감소함 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RNFL, GCIPL</a:t>
            </a:r>
            <a:r>
              <a:rPr kumimoji="1" lang="ko-KR" altLang="en-US" dirty="0"/>
              <a:t> 의 파란색 영역이 증가</a:t>
            </a:r>
            <a:endParaRPr kumimoji="1" lang="ko-Kore-KR" altLang="en-US" dirty="0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B951AA82-C0B4-1C34-5002-3D1C6B00A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73"/>
    </mc:Choice>
    <mc:Fallback>
      <p:transition spd="slow" advTm="46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7" y="335362"/>
            <a:ext cx="5144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기술 수준 및 동향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-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모델 설계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BCA85-441D-A78D-1745-F7E45D15F289}"/>
              </a:ext>
            </a:extLst>
          </p:cNvPr>
          <p:cNvSpPr txBox="1"/>
          <p:nvPr/>
        </p:nvSpPr>
        <p:spPr>
          <a:xfrm>
            <a:off x="566634" y="162462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35280-E03D-D4D3-BB87-DB4A211B92B5}"/>
              </a:ext>
            </a:extLst>
          </p:cNvPr>
          <p:cNvSpPr txBox="1"/>
          <p:nvPr/>
        </p:nvSpPr>
        <p:spPr>
          <a:xfrm>
            <a:off x="241626" y="911406"/>
            <a:ext cx="7510454" cy="2223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dirty="0"/>
              <a:t>Dual-input convolutional neural network(DICNN)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이중 입력 </a:t>
            </a:r>
            <a:r>
              <a:rPr kumimoji="1" lang="ko-KR" altLang="en-US" dirty="0" err="1"/>
              <a:t>합성곱</a:t>
            </a:r>
            <a:r>
              <a:rPr kumimoji="1" lang="ko-KR" altLang="en-US" dirty="0"/>
              <a:t> 신경망</a:t>
            </a:r>
            <a:endParaRPr kumimoji="1" lang="en-US" altLang="ko-Kore-KR" dirty="0"/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RNFL , GCIPL </a:t>
            </a:r>
            <a:r>
              <a:rPr kumimoji="1" lang="ko-Kore-KR" altLang="en-US" dirty="0"/>
              <a:t>두</a:t>
            </a:r>
            <a:r>
              <a:rPr kumimoji="1" lang="ko-KR" altLang="en-US" dirty="0"/>
              <a:t> 종류의 이미지를 입력</a:t>
            </a:r>
            <a:r>
              <a:rPr kumimoji="1" lang="en-US" altLang="ko-KR" dirty="0"/>
              <a:t>(</a:t>
            </a:r>
            <a:r>
              <a:rPr kumimoji="1" lang="ko-KR" altLang="en-US" dirty="0"/>
              <a:t>각각 학습됨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Output : 3 class(</a:t>
            </a:r>
            <a:r>
              <a:rPr kumimoji="1" lang="ko-KR" altLang="en-US" dirty="0"/>
              <a:t>정상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초기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심각</a:t>
            </a:r>
            <a:r>
              <a:rPr kumimoji="1" lang="en-US" altLang="ko-Kore-KR" dirty="0"/>
              <a:t>)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Aver</a:t>
            </a:r>
            <a:r>
              <a:rPr kumimoji="1" lang="en-US" altLang="ko-KR" dirty="0"/>
              <a:t>a</a:t>
            </a:r>
            <a:r>
              <a:rPr kumimoji="1" lang="en-US" altLang="ko-Kore-KR" dirty="0"/>
              <a:t>ge pooling </a:t>
            </a:r>
            <a:r>
              <a:rPr kumimoji="1" lang="ko-Kore-KR" altLang="en-US" dirty="0"/>
              <a:t>사용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 </a:t>
            </a:r>
            <a:endParaRPr kumimoji="1" lang="ko-Kore-KR" altLang="en-US" dirty="0"/>
          </a:p>
          <a:p>
            <a:pPr>
              <a:lnSpc>
                <a:spcPct val="130000"/>
              </a:lnSpc>
            </a:pPr>
            <a:endParaRPr kumimoji="1" lang="en-US" altLang="ko-Kore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4D0E456-47A1-161E-5076-DF893E74D418}"/>
              </a:ext>
            </a:extLst>
          </p:cNvPr>
          <p:cNvGrpSpPr/>
          <p:nvPr/>
        </p:nvGrpSpPr>
        <p:grpSpPr>
          <a:xfrm>
            <a:off x="4741521" y="1987138"/>
            <a:ext cx="7208853" cy="4665856"/>
            <a:chOff x="4741521" y="1465404"/>
            <a:chExt cx="7208853" cy="466585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9E19D5F-485B-DA02-6712-DCF9CFBE0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9"/>
            <a:stretch/>
          </p:blipFill>
          <p:spPr>
            <a:xfrm>
              <a:off x="4741521" y="1834736"/>
              <a:ext cx="7208853" cy="418939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BCC7D2-A104-388E-B720-555B6148A7B4}"/>
                </a:ext>
              </a:extLst>
            </p:cNvPr>
            <p:cNvSpPr txBox="1"/>
            <p:nvPr/>
          </p:nvSpPr>
          <p:spPr>
            <a:xfrm>
              <a:off x="7844589" y="1465404"/>
              <a:ext cx="1530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VGG-16</a:t>
              </a:r>
              <a:r>
                <a:rPr kumimoji="1" lang="ko-KR" altLang="en-US" dirty="0"/>
                <a:t> 모델 </a:t>
              </a:r>
              <a:endParaRPr kumimoji="1" lang="ko-Kore-KR" altLang="en-US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4FE9892-9750-D505-14D1-AB9D675A7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2080" y="1809291"/>
              <a:ext cx="214113" cy="46575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035B58-AEE7-DC62-50D6-095BA429ACA1}"/>
                </a:ext>
              </a:extLst>
            </p:cNvPr>
            <p:cNvSpPr txBox="1"/>
            <p:nvPr/>
          </p:nvSpPr>
          <p:spPr>
            <a:xfrm>
              <a:off x="7752080" y="5761928"/>
              <a:ext cx="1530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VGG-16</a:t>
              </a:r>
              <a:r>
                <a:rPr kumimoji="1" lang="ko-KR" altLang="en-US" dirty="0"/>
                <a:t> 모델 </a:t>
              </a:r>
              <a:endParaRPr kumimoji="1" lang="ko-Kore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E8C3494-7BFE-CDF3-8A41-2776ED6744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52080" y="5392596"/>
              <a:ext cx="214113" cy="363311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D1C26E0-CC42-B4A5-9FCB-22CD33DE9E5A}"/>
              </a:ext>
            </a:extLst>
          </p:cNvPr>
          <p:cNvSpPr txBox="1"/>
          <p:nvPr/>
        </p:nvSpPr>
        <p:spPr>
          <a:xfrm>
            <a:off x="4741520" y="3972594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224x224x3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C18E2A-46C6-9514-5CE9-82CA12FECE5C}"/>
              </a:ext>
            </a:extLst>
          </p:cNvPr>
          <p:cNvSpPr txBox="1"/>
          <p:nvPr/>
        </p:nvSpPr>
        <p:spPr>
          <a:xfrm>
            <a:off x="4741521" y="609899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224x224x3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5E0A8-8F28-D8FE-D147-CE00C21DE4C2}"/>
              </a:ext>
            </a:extLst>
          </p:cNvPr>
          <p:cNvSpPr txBox="1"/>
          <p:nvPr/>
        </p:nvSpPr>
        <p:spPr>
          <a:xfrm>
            <a:off x="7029294" y="4061923"/>
            <a:ext cx="234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MLP: 120, 64, 16 </a:t>
            </a:r>
            <a:r>
              <a:rPr kumimoji="1" lang="ko-KR" altLang="en-US" dirty="0"/>
              <a:t>노드</a:t>
            </a:r>
            <a:endParaRPr kumimoji="1" lang="ko-Kore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C11A280-AA2D-406F-33EE-83A3900C0F2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202150" y="3330341"/>
            <a:ext cx="143797" cy="73158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9A1FE14-C560-98AD-5C30-074D4528424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202150" y="4431255"/>
            <a:ext cx="143797" cy="60453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4438D7-248D-F970-E9FB-5A582543C33C}"/>
              </a:ext>
            </a:extLst>
          </p:cNvPr>
          <p:cNvSpPr txBox="1"/>
          <p:nvPr/>
        </p:nvSpPr>
        <p:spPr>
          <a:xfrm>
            <a:off x="239749" y="3038412"/>
            <a:ext cx="2145203" cy="781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dirty="0"/>
              <a:t>Training data : 612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kumimoji="1" lang="en-US" altLang="ko-KR" dirty="0"/>
              <a:t>Test data : 156</a:t>
            </a:r>
            <a:r>
              <a:rPr kumimoji="1" lang="ko-KR" altLang="en-US" dirty="0"/>
              <a:t>개</a:t>
            </a:r>
            <a:endParaRPr kumimoji="1" lang="en-US" altLang="ko-KR" dirty="0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A44C8BA1-3702-8FF2-3182-2F90168DD9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5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21"/>
    </mc:Choice>
    <mc:Fallback>
      <p:transition spd="slow" advTm="51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기술 수준 및 동향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-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BCA85-441D-A78D-1745-F7E45D15F289}"/>
              </a:ext>
            </a:extLst>
          </p:cNvPr>
          <p:cNvSpPr txBox="1"/>
          <p:nvPr/>
        </p:nvSpPr>
        <p:spPr>
          <a:xfrm>
            <a:off x="566634" y="162462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9092D-6217-BE26-AFAF-9774E72F23D5}"/>
              </a:ext>
            </a:extLst>
          </p:cNvPr>
          <p:cNvSpPr txBox="1"/>
          <p:nvPr/>
        </p:nvSpPr>
        <p:spPr>
          <a:xfrm>
            <a:off x="312044" y="1070627"/>
            <a:ext cx="721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8</a:t>
            </a:r>
            <a:r>
              <a:rPr kumimoji="1" lang="ko-KR" altLang="en-US" dirty="0"/>
              <a:t>가지 모델에 대하여 정상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초기 녹내장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심각한 녹내장</a:t>
            </a:r>
            <a:r>
              <a:rPr kumimoji="1" lang="en-US" altLang="ko-KR" dirty="0"/>
              <a:t> </a:t>
            </a:r>
            <a:r>
              <a:rPr kumimoji="1" lang="ko-KR" altLang="en-US" dirty="0"/>
              <a:t>정확도 비교</a:t>
            </a:r>
            <a:endParaRPr kumimoji="1"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00E54-FF22-6CDD-9BC6-70A538D1A780}"/>
              </a:ext>
            </a:extLst>
          </p:cNvPr>
          <p:cNvSpPr txBox="1"/>
          <p:nvPr/>
        </p:nvSpPr>
        <p:spPr>
          <a:xfrm>
            <a:off x="1312351" y="4435098"/>
            <a:ext cx="8024154" cy="781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dirty="0"/>
              <a:t>DICNN </a:t>
            </a:r>
            <a:r>
              <a:rPr kumimoji="1" lang="ko-KR" altLang="en-US" dirty="0"/>
              <a:t>모델은 정상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초기 녹내장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심각한 녹내장을 잘 구별할 수 있음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kumimoji="1" lang="ko-KR" altLang="en-US" dirty="0"/>
              <a:t>이유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인간 임상의가 진단을 내릴 때 이미지를 해석하는 방법을 모방했기 때문</a:t>
            </a:r>
            <a:endParaRPr kumimoji="1"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14F68D-2D93-9089-B28A-60DE791EB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4" y="1569280"/>
            <a:ext cx="8658724" cy="2282889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C35DB244-61C2-1C68-DB59-C2FB88B505DF}"/>
              </a:ext>
            </a:extLst>
          </p:cNvPr>
          <p:cNvSpPr/>
          <p:nvPr/>
        </p:nvSpPr>
        <p:spPr>
          <a:xfrm>
            <a:off x="6814686" y="2926080"/>
            <a:ext cx="548640" cy="3368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ED73BB-80C9-DA7C-F7AE-2766C261F14D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5324428" y="3262964"/>
            <a:ext cx="1490258" cy="1172134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AC1C5A5-06BA-86A4-9FB2-1A9797A08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4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90"/>
    </mc:Choice>
    <mc:Fallback>
      <p:transition spd="slow" advTm="3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687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데이터 수집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–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Kaggle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BCA85-441D-A78D-1745-F7E45D15F289}"/>
              </a:ext>
            </a:extLst>
          </p:cNvPr>
          <p:cNvSpPr txBox="1"/>
          <p:nvPr/>
        </p:nvSpPr>
        <p:spPr>
          <a:xfrm>
            <a:off x="566634" y="162462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695A6CD-3B55-001E-7646-427C273A1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50353"/>
              </p:ext>
            </p:extLst>
          </p:nvPr>
        </p:nvGraphicFramePr>
        <p:xfrm>
          <a:off x="142238" y="849891"/>
          <a:ext cx="11907524" cy="3473349"/>
        </p:xfrm>
        <a:graphic>
          <a:graphicData uri="http://schemas.openxmlformats.org/drawingml/2006/table">
            <a:tbl>
              <a:tblPr/>
              <a:tblGrid>
                <a:gridCol w="402107">
                  <a:extLst>
                    <a:ext uri="{9D8B030D-6E8A-4147-A177-3AD203B41FA5}">
                      <a16:colId xmlns:a16="http://schemas.microsoft.com/office/drawing/2014/main" val="3354706808"/>
                    </a:ext>
                  </a:extLst>
                </a:gridCol>
                <a:gridCol w="451505">
                  <a:extLst>
                    <a:ext uri="{9D8B030D-6E8A-4147-A177-3AD203B41FA5}">
                      <a16:colId xmlns:a16="http://schemas.microsoft.com/office/drawing/2014/main" val="2521895094"/>
                    </a:ext>
                  </a:extLst>
                </a:gridCol>
                <a:gridCol w="682115">
                  <a:extLst>
                    <a:ext uri="{9D8B030D-6E8A-4147-A177-3AD203B41FA5}">
                      <a16:colId xmlns:a16="http://schemas.microsoft.com/office/drawing/2014/main" val="2069478578"/>
                    </a:ext>
                  </a:extLst>
                </a:gridCol>
                <a:gridCol w="732641">
                  <a:extLst>
                    <a:ext uri="{9D8B030D-6E8A-4147-A177-3AD203B41FA5}">
                      <a16:colId xmlns:a16="http://schemas.microsoft.com/office/drawing/2014/main" val="4090119635"/>
                    </a:ext>
                  </a:extLst>
                </a:gridCol>
                <a:gridCol w="808432">
                  <a:extLst>
                    <a:ext uri="{9D8B030D-6E8A-4147-A177-3AD203B41FA5}">
                      <a16:colId xmlns:a16="http://schemas.microsoft.com/office/drawing/2014/main" val="630456899"/>
                    </a:ext>
                  </a:extLst>
                </a:gridCol>
                <a:gridCol w="336962">
                  <a:extLst>
                    <a:ext uri="{9D8B030D-6E8A-4147-A177-3AD203B41FA5}">
                      <a16:colId xmlns:a16="http://schemas.microsoft.com/office/drawing/2014/main" val="959571979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64190197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84726356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710976500"/>
                    </a:ext>
                  </a:extLst>
                </a:gridCol>
                <a:gridCol w="264160">
                  <a:extLst>
                    <a:ext uri="{9D8B030D-6E8A-4147-A177-3AD203B41FA5}">
                      <a16:colId xmlns:a16="http://schemas.microsoft.com/office/drawing/2014/main" val="3743246472"/>
                    </a:ext>
                  </a:extLst>
                </a:gridCol>
                <a:gridCol w="284480">
                  <a:extLst>
                    <a:ext uri="{9D8B030D-6E8A-4147-A177-3AD203B41FA5}">
                      <a16:colId xmlns:a16="http://schemas.microsoft.com/office/drawing/2014/main" val="28490960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504158970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137413559"/>
                    </a:ext>
                  </a:extLst>
                </a:gridCol>
                <a:gridCol w="4306675">
                  <a:extLst>
                    <a:ext uri="{9D8B030D-6E8A-4147-A177-3AD203B41FA5}">
                      <a16:colId xmlns:a16="http://schemas.microsoft.com/office/drawing/2014/main" val="1553676931"/>
                    </a:ext>
                  </a:extLst>
                </a:gridCol>
                <a:gridCol w="353691">
                  <a:extLst>
                    <a:ext uri="{9D8B030D-6E8A-4147-A177-3AD203B41FA5}">
                      <a16:colId xmlns:a16="http://schemas.microsoft.com/office/drawing/2014/main" val="611288046"/>
                    </a:ext>
                  </a:extLst>
                </a:gridCol>
                <a:gridCol w="1111593">
                  <a:extLst>
                    <a:ext uri="{9D8B030D-6E8A-4147-A177-3AD203B41FA5}">
                      <a16:colId xmlns:a16="http://schemas.microsoft.com/office/drawing/2014/main" val="1754216711"/>
                    </a:ext>
                  </a:extLst>
                </a:gridCol>
                <a:gridCol w="669483">
                  <a:extLst>
                    <a:ext uri="{9D8B030D-6E8A-4147-A177-3AD203B41FA5}">
                      <a16:colId xmlns:a16="http://schemas.microsoft.com/office/drawing/2014/main" val="1808479834"/>
                    </a:ext>
                  </a:extLst>
                </a:gridCol>
              </a:tblGrid>
              <a:tr h="542361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ID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Patient Age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Patient Sex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Left-Fundus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Right-Fundus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</a:t>
                      </a:r>
                      <a:endParaRPr lang="en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</a:t>
                      </a:r>
                      <a:endParaRPr lang="en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</a:t>
                      </a:r>
                      <a:endParaRPr lang="en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</a:t>
                      </a:r>
                      <a:endParaRPr lang="en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filepath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labels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target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filename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137311"/>
                  </a:ext>
                </a:extLst>
              </a:tr>
              <a:tr h="415576">
                <a:tc>
                  <a:txBody>
                    <a:bodyPr/>
                    <a:lstStyle/>
                    <a:p>
                      <a:r>
                        <a:rPr lang="en-US" altLang="ko-Kore-KR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69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Female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0_left.jpg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../input/ocular-disease-recognition-odir5k/ODIR-5K/Training Images/0_right.jpg</a:t>
                      </a:r>
                      <a:endParaRPr lang="en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['N']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[1, 0, 0, 0, 0, 0, 0, 0]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710479"/>
                  </a:ext>
                </a:extLst>
              </a:tr>
              <a:tr h="437532">
                <a:tc>
                  <a:txBody>
                    <a:bodyPr/>
                    <a:lstStyle/>
                    <a:p>
                      <a:r>
                        <a:rPr lang="en-US" altLang="ko-Kore-KR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57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Male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1_left.jpg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../input/ocular-disease-recognition-odir5k/ODIR-5K/Training Images/1_right.jpg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['N']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[1, 0, 0, 0, 0, 0, 0, 0]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541587"/>
                  </a:ext>
                </a:extLst>
              </a:tr>
              <a:tr h="415576">
                <a:tc>
                  <a:txBody>
                    <a:bodyPr/>
                    <a:lstStyle/>
                    <a:p>
                      <a:r>
                        <a:rPr lang="en-US" altLang="ko-Kore-KR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42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Male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2_left.jpg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../input/ocular-disease-recognition-odir5k/ODIR-5K/Training Images/2_right.jpg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['D']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[0, 1, 0, 0, 0, 0, 0, 0]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2_right.jpg</a:t>
                      </a:r>
                      <a:endParaRPr lang="en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975"/>
                  </a:ext>
                </a:extLst>
              </a:tr>
              <a:tr h="415576">
                <a:tc>
                  <a:txBody>
                    <a:bodyPr/>
                    <a:lstStyle/>
                    <a:p>
                      <a:r>
                        <a:rPr lang="en-US" altLang="ko-Kore-KR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53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Male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4_left.jpg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../input/ocular-disease-recognition-odir5k/ODIR-5K/Training Images/4_right.jpg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['D']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[0, 1, 0, 0, 0, 0, 0, 0]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297886"/>
                  </a:ext>
                </a:extLst>
              </a:tr>
              <a:tr h="415576">
                <a:tc>
                  <a:txBody>
                    <a:bodyPr/>
                    <a:lstStyle/>
                    <a:p>
                      <a:r>
                        <a:rPr lang="en-US" altLang="ko-Kore-KR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Female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5_left.jpg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../input/ocular-disease-recognition-odir5k/ODIR-5K/Training Images/5_right.jpg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['D']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[0, 1, 0, 0, 0, 0, 0, 0]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851459"/>
                  </a:ext>
                </a:extLst>
              </a:tr>
              <a:tr h="415576">
                <a:tc>
                  <a:txBody>
                    <a:bodyPr/>
                    <a:lstStyle/>
                    <a:p>
                      <a:r>
                        <a:rPr lang="en-US" altLang="ko-Kore-KR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Male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6_left.jpg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../input/ocular-disease-recognition-odir5k/ODIR-5K/Training Images/6_right.jpg</a:t>
                      </a:r>
                      <a:endParaRPr lang="en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['D']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[0, 1, 0, 0, 0, 0, 0, 0]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303435"/>
                  </a:ext>
                </a:extLst>
              </a:tr>
              <a:tr h="415576">
                <a:tc>
                  <a:txBody>
                    <a:bodyPr/>
                    <a:lstStyle/>
                    <a:p>
                      <a:r>
                        <a:rPr lang="en-US" altLang="ko-Kore-KR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Female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7_left.jpg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7_right.jpg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ko-Kore-KR" altLang="en-US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../input/ocular-disease-recognition-odir5k/ODIR-5K/Training Images/7_right.jpg</a:t>
                      </a:r>
                      <a:endParaRPr lang="en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['D']</a:t>
                      </a:r>
                      <a:endParaRPr lang="en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[0, 1, 0, 0, 0, 0, 0, 0]</a:t>
                      </a:r>
                      <a:endParaRPr lang="ko-Kore-KR" altLang="en-US" sz="100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7_right.jpg</a:t>
                      </a:r>
                      <a:endParaRPr lang="en" sz="1000" dirty="0">
                        <a:effectLst/>
                      </a:endParaRPr>
                    </a:p>
                  </a:txBody>
                  <a:tcPr marL="22201" marR="22201" marT="22201" marB="2220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9229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D007464-88D5-4806-DAEE-475B8A2C7F68}"/>
              </a:ext>
            </a:extLst>
          </p:cNvPr>
          <p:cNvSpPr txBox="1"/>
          <p:nvPr/>
        </p:nvSpPr>
        <p:spPr>
          <a:xfrm>
            <a:off x="142238" y="4557780"/>
            <a:ext cx="5838714" cy="1141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ore-KR" dirty="0"/>
              <a:t>Kaggle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ocular disease</a:t>
            </a:r>
            <a:r>
              <a:rPr kumimoji="1" lang="ko-KR" altLang="en-US" dirty="0"/>
              <a:t>데이터를 사용</a:t>
            </a:r>
            <a:endParaRPr kumimoji="1" lang="en-US" altLang="ko-KR" dirty="0"/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ore-KR" dirty="0"/>
              <a:t>csv </a:t>
            </a:r>
            <a:r>
              <a:rPr kumimoji="1" lang="ko-KR" altLang="en-US" dirty="0"/>
              <a:t>파일의 </a:t>
            </a:r>
            <a:r>
              <a:rPr kumimoji="1" lang="en-US" altLang="ko-KR" dirty="0"/>
              <a:t>N(normal),</a:t>
            </a:r>
            <a:r>
              <a:rPr kumimoji="1" lang="ko-KR" altLang="en-US" dirty="0"/>
              <a:t> </a:t>
            </a:r>
            <a:r>
              <a:rPr kumimoji="1" lang="en-US" altLang="ko-KR" dirty="0"/>
              <a:t>G(glaucoma) column</a:t>
            </a:r>
            <a:r>
              <a:rPr kumimoji="1" lang="ko-KR" altLang="en-US" dirty="0"/>
              <a:t>만 뽑아 사용</a:t>
            </a:r>
            <a:endParaRPr kumimoji="1" lang="en-US" altLang="ko-KR" dirty="0"/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ko-KR" altLang="en-US" dirty="0"/>
              <a:t>모델의 정확도를 위해 </a:t>
            </a:r>
            <a:r>
              <a:rPr kumimoji="1" lang="en-US" altLang="ko-KR" dirty="0"/>
              <a:t>N,G </a:t>
            </a:r>
            <a:r>
              <a:rPr kumimoji="1" lang="ko-KR" altLang="en-US" dirty="0"/>
              <a:t>데이터를 </a:t>
            </a:r>
            <a:r>
              <a:rPr kumimoji="1" lang="en-US" altLang="ko-KR" dirty="0"/>
              <a:t>1:1</a:t>
            </a:r>
            <a:r>
              <a:rPr kumimoji="1" lang="ko-KR" altLang="en-US" dirty="0"/>
              <a:t> 비율로 설정</a:t>
            </a:r>
            <a:endParaRPr kumimoji="1" lang="ko-Kore-KR" altLang="en-US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D5DB66F-517D-0EE5-1F78-5405650B44B6}"/>
              </a:ext>
            </a:extLst>
          </p:cNvPr>
          <p:cNvSpPr/>
          <p:nvPr/>
        </p:nvSpPr>
        <p:spPr>
          <a:xfrm>
            <a:off x="3842738" y="832377"/>
            <a:ext cx="396000" cy="349086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CEDEDEE-90A1-1274-DA03-12EAF20884A9}"/>
              </a:ext>
            </a:extLst>
          </p:cNvPr>
          <p:cNvSpPr/>
          <p:nvPr/>
        </p:nvSpPr>
        <p:spPr>
          <a:xfrm>
            <a:off x="3187982" y="832377"/>
            <a:ext cx="390596" cy="350837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4BD5F61-9E11-2966-3447-7D77E40A7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727598"/>
            <a:ext cx="2841920" cy="189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FB5B660-7A36-4589-2B18-403E7C2F7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842" y="4727598"/>
            <a:ext cx="2841920" cy="189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DF072C-92B5-65F9-AEA6-A5E8BB2402A5}"/>
              </a:ext>
            </a:extLst>
          </p:cNvPr>
          <p:cNvSpPr txBox="1"/>
          <p:nvPr/>
        </p:nvSpPr>
        <p:spPr>
          <a:xfrm>
            <a:off x="6787432" y="4373114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정상</a:t>
            </a:r>
            <a:r>
              <a:rPr kumimoji="1" lang="en-US" altLang="ko-Kore-KR" dirty="0"/>
              <a:t>(normal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17FBD5-B2B1-7674-C558-BB4F8122FEEB}"/>
              </a:ext>
            </a:extLst>
          </p:cNvPr>
          <p:cNvSpPr txBox="1"/>
          <p:nvPr/>
        </p:nvSpPr>
        <p:spPr>
          <a:xfrm>
            <a:off x="9381890" y="4373114"/>
            <a:ext cx="249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녹내장</a:t>
            </a:r>
            <a:r>
              <a:rPr kumimoji="1" lang="ko-KR" altLang="en-US" dirty="0"/>
              <a:t> 환자</a:t>
            </a:r>
            <a:r>
              <a:rPr kumimoji="1" lang="en-US" altLang="ko-KR" dirty="0"/>
              <a:t>(glaucoma)</a:t>
            </a:r>
            <a:endParaRPr kumimoji="1" lang="ko-Kore-KR" altLang="en-US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CF164F1-3800-C5D9-C569-6652C0B4F0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8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89"/>
    </mc:Choice>
    <mc:Fallback>
      <p:transition spd="slow" advTm="36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470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적용 기법 및 모델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 – VGG16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7FB8CD-4C19-E913-3368-BADA2E48B288}"/>
              </a:ext>
            </a:extLst>
          </p:cNvPr>
          <p:cNvSpPr/>
          <p:nvPr/>
        </p:nvSpPr>
        <p:spPr>
          <a:xfrm>
            <a:off x="939491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8811422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EE4B9C-EEF1-F2EF-BE4E-36D310165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69815"/>
            <a:ext cx="103632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050D75-3DF9-7D05-3816-9A8296B30EB0}"/>
              </a:ext>
            </a:extLst>
          </p:cNvPr>
          <p:cNvSpPr txBox="1"/>
          <p:nvPr/>
        </p:nvSpPr>
        <p:spPr>
          <a:xfrm>
            <a:off x="1064856" y="3914529"/>
            <a:ext cx="4739439" cy="1501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/>
              <a:t>Conv</a:t>
            </a:r>
            <a:r>
              <a:rPr kumimoji="1" lang="ko-KR" altLang="en-US" dirty="0"/>
              <a:t>층 </a:t>
            </a:r>
            <a:r>
              <a:rPr kumimoji="1" lang="en-US" altLang="ko-KR" dirty="0"/>
              <a:t>13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Dense</a:t>
            </a:r>
            <a:r>
              <a:rPr kumimoji="1" lang="ko-KR" altLang="en-US" dirty="0"/>
              <a:t>층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endParaRPr kumimoji="1" lang="en-US" altLang="ko-Kore-KR" dirty="0"/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ore-KR" dirty="0"/>
              <a:t>Conv</a:t>
            </a:r>
            <a:r>
              <a:rPr kumimoji="1" lang="ko-KR" altLang="en-US" dirty="0"/>
              <a:t>층 필터 사이즈 </a:t>
            </a:r>
            <a:r>
              <a:rPr kumimoji="1" lang="en-US" altLang="ko-KR" dirty="0"/>
              <a:t>3x3</a:t>
            </a:r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ko-KR" altLang="en-US" dirty="0"/>
              <a:t>활성함수는 </a:t>
            </a:r>
            <a:r>
              <a:rPr kumimoji="1" lang="en-US" altLang="ko-KR" dirty="0" err="1"/>
              <a:t>ReLU</a:t>
            </a:r>
            <a:endParaRPr kumimoji="1" lang="en-US" altLang="ko-KR" dirty="0"/>
          </a:p>
          <a:p>
            <a:pPr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/>
              <a:t>Dropout: </a:t>
            </a:r>
            <a:r>
              <a:rPr kumimoji="1" lang="ko-KR" altLang="en-US" dirty="0"/>
              <a:t>최초 두개의 </a:t>
            </a:r>
            <a:r>
              <a:rPr kumimoji="1" lang="en-US" altLang="ko-KR" dirty="0"/>
              <a:t>FCL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비율로 적용</a:t>
            </a:r>
            <a:endParaRPr kumimoji="1" lang="en-US" altLang="ko-KR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72AF45F-170D-28E4-5831-67836914D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5"/>
    </mc:Choice>
    <mc:Fallback>
      <p:transition spd="slow" advTm="26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70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적용 기법 및 모델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 – ResNet50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7FB8CD-4C19-E913-3368-BADA2E48B288}"/>
              </a:ext>
            </a:extLst>
          </p:cNvPr>
          <p:cNvSpPr/>
          <p:nvPr/>
        </p:nvSpPr>
        <p:spPr>
          <a:xfrm>
            <a:off x="939491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EF132F-0A13-877D-41E7-9EE1892E7329}"/>
              </a:ext>
            </a:extLst>
          </p:cNvPr>
          <p:cNvSpPr/>
          <p:nvPr/>
        </p:nvSpPr>
        <p:spPr>
          <a:xfrm>
            <a:off x="928698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8811422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39BD1A5-3178-188F-7CA1-1F970D00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00" y="854561"/>
            <a:ext cx="150089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1025" name="그림 1">
            <a:extLst>
              <a:ext uri="{FF2B5EF4-FFF2-40B4-BE49-F238E27FC236}">
                <a16:creationId xmlns:a16="http://schemas.microsoft.com/office/drawing/2014/main" id="{70C03A70-8017-C4F8-C320-6C350EFE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19" y="1193928"/>
            <a:ext cx="954616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E3944E-C29F-EF4C-571D-2F039A3A6C85}"/>
              </a:ext>
            </a:extLst>
          </p:cNvPr>
          <p:cNvSpPr txBox="1"/>
          <p:nvPr/>
        </p:nvSpPr>
        <p:spPr>
          <a:xfrm>
            <a:off x="1064185" y="4832194"/>
            <a:ext cx="6776214" cy="1141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일반적인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cnn</a:t>
            </a:r>
            <a:r>
              <a:rPr kumimoji="1" lang="ko-KR" altLang="en-US" dirty="0"/>
              <a:t>은 층이 깊어질수록 </a:t>
            </a:r>
            <a:r>
              <a:rPr kumimoji="1" lang="en-US" altLang="ko-KR" dirty="0"/>
              <a:t>error</a:t>
            </a:r>
            <a:r>
              <a:rPr kumimoji="1" lang="ko-KR" altLang="en-US" dirty="0"/>
              <a:t>가 높아짐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은 층의 깊이가 깊어질수록 정확도가 올라감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kumimoji="1" lang="ko-KR" altLang="en-US" dirty="0"/>
              <a:t>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깊은 네트워크를 학습시키기 위한 방법으로 잔여 학습을 이용 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24BC3-4665-B404-C2AD-EF8C7935CA3E}"/>
              </a:ext>
            </a:extLst>
          </p:cNvPr>
          <p:cNvSpPr txBox="1"/>
          <p:nvPr/>
        </p:nvSpPr>
        <p:spPr>
          <a:xfrm>
            <a:off x="3060907" y="4241928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일반적인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cnn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29FB9-B856-FDFD-F1FD-51560E9E7F52}"/>
              </a:ext>
            </a:extLst>
          </p:cNvPr>
          <p:cNvSpPr txBox="1"/>
          <p:nvPr/>
        </p:nvSpPr>
        <p:spPr>
          <a:xfrm>
            <a:off x="8379176" y="4241928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ResNet</a:t>
            </a:r>
            <a:endParaRPr kumimoji="1" lang="ko-Kore-KR" altLang="en-US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C3D5C76B-2BB9-C164-0B8E-DA80F09BD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0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16"/>
    </mc:Choice>
    <mc:Fallback>
      <p:transition spd="slow" advTm="25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717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적용 기법 및 모델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 – Resnet50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EF132F-0A13-877D-41E7-9EE1892E7329}"/>
              </a:ext>
            </a:extLst>
          </p:cNvPr>
          <p:cNvSpPr/>
          <p:nvPr/>
        </p:nvSpPr>
        <p:spPr>
          <a:xfrm>
            <a:off x="928698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98CC8-CB55-5D58-8F6F-ED0050BD2777}"/>
              </a:ext>
            </a:extLst>
          </p:cNvPr>
          <p:cNvSpPr txBox="1"/>
          <p:nvPr/>
        </p:nvSpPr>
        <p:spPr>
          <a:xfrm>
            <a:off x="1036109" y="5043010"/>
            <a:ext cx="7875874" cy="1143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Residual block</a:t>
            </a:r>
            <a:r>
              <a:rPr kumimoji="1" lang="ko-KR" altLang="en-US" dirty="0"/>
              <a:t>을 이용해 네트워크의 최적화 난이도를 낮춤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H(x)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곧바로 학습시키는 것은 난이도가 있으므로 </a:t>
            </a:r>
            <a:r>
              <a:rPr kumimoji="1" lang="en-US" altLang="ko-KR" dirty="0"/>
              <a:t>F(x) = H(x) – 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학습시킴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그 다음 </a:t>
            </a:r>
            <a:r>
              <a:rPr kumimoji="1" lang="en-US" altLang="ko-KR" dirty="0"/>
              <a:t>F(x)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더해줌</a:t>
            </a:r>
            <a:endParaRPr kumimoji="1"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3BFFC27-3504-E1D2-F45B-8A265AB5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01" y="1147184"/>
            <a:ext cx="3793985" cy="30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9F54E7-619E-171D-4D09-5D5764EE1A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t="8111" r="7892" b="7355"/>
          <a:stretch/>
        </p:blipFill>
        <p:spPr>
          <a:xfrm>
            <a:off x="2581357" y="920658"/>
            <a:ext cx="1843498" cy="3321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17F08-9D5F-4043-09C1-7DADFE7F43AF}"/>
              </a:ext>
            </a:extLst>
          </p:cNvPr>
          <p:cNvSpPr txBox="1"/>
          <p:nvPr/>
        </p:nvSpPr>
        <p:spPr>
          <a:xfrm>
            <a:off x="2581357" y="422409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일반적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cnn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구조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2FBED-505D-24E5-5C83-B336E78305E0}"/>
              </a:ext>
            </a:extLst>
          </p:cNvPr>
          <p:cNvSpPr txBox="1"/>
          <p:nvPr/>
        </p:nvSpPr>
        <p:spPr>
          <a:xfrm>
            <a:off x="7558828" y="4123498"/>
            <a:ext cx="14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ResNet</a:t>
            </a:r>
            <a:r>
              <a:rPr kumimoji="1" lang="en-US" altLang="ko-Kore-KR" dirty="0">
                <a:solidFill>
                  <a:srgbClr val="FF0000"/>
                </a:solidFill>
              </a:rPr>
              <a:t> </a:t>
            </a:r>
            <a:r>
              <a:rPr kumimoji="1" lang="ko-Kore-KR" altLang="en-US" dirty="0">
                <a:solidFill>
                  <a:srgbClr val="FF0000"/>
                </a:solidFill>
              </a:rPr>
              <a:t>구조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096605D-E110-443E-20DA-DDB487E32F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5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1"/>
    </mc:Choice>
    <mc:Fallback>
      <p:transition spd="slow" advTm="1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1848</Words>
  <Application>Microsoft Macintosh PowerPoint</Application>
  <PresentationFormat>와이드스크린</PresentationFormat>
  <Paragraphs>370</Paragraphs>
  <Slides>19</Slides>
  <Notes>0</Notes>
  <HiddenSlides>0</HiddenSlides>
  <MMClips>19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Pretendard</vt:lpstr>
      <vt:lpstr>Pretendard ExtraBold</vt:lpstr>
      <vt:lpstr>Arial</vt:lpstr>
      <vt:lpstr>Calibri</vt:lpstr>
      <vt:lpstr>Cambria Math</vt:lpstr>
      <vt:lpstr>Courier New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박주영</cp:lastModifiedBy>
  <cp:revision>160</cp:revision>
  <dcterms:created xsi:type="dcterms:W3CDTF">2022-05-10T00:06:31Z</dcterms:created>
  <dcterms:modified xsi:type="dcterms:W3CDTF">2022-12-07T13:40:24Z</dcterms:modified>
</cp:coreProperties>
</file>